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7569E4-0CA2-487B-A3A4-1CDDD46424B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7EB5-9111-4C30-BD58-45C19E4A6EB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BC01-2825-4092-A611-B2F219B44E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37338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3400" y="514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Cây và hoa bên lăng Bác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 nghi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trang nghiêm.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 hội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từ khắp nơi họp lại.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cấp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thềm nhà, lăng tẩm,… thường có ba bậc.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sông gấm vóc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đất nước tươi đẹp.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 kính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hết sức kính trọng.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giải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-304800" y="1177925"/>
            <a:ext cx="10161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  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Trên quảng trường Ba Đình lịch sử, lăng Bác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uy nghi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mà gần gũi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toả ngát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hương thơm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0" y="2514600"/>
            <a:ext cx="8991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Ngay thềm lăng, mười tám cây vạn tuế tượng trưng cho một hàng quân danh dự đứng trang nghiêm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0" y="3886200"/>
            <a:ext cx="8839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Sau lăng, những cành đào Sơn La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khoẻ khoắn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 vươn lên,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reo vui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 với nhành sứ đỏ của đồng bằng Nam Bộ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0" y="5638800"/>
            <a:ext cx="8850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</a:t>
            </a:r>
            <a:r>
              <a:rPr lang="en-US" sz="2500">
                <a:solidFill>
                  <a:srgbClr val="9900CC"/>
                </a:solidFill>
                <a:latin typeface="Times New Roman" pitchFamily="18" charset="0"/>
              </a:rPr>
              <a:t>Cây và hoa của non sông gấm vóc  đang dâng niềm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tôn kính thiêng liêng</a:t>
            </a:r>
            <a:r>
              <a:rPr lang="en-US" sz="2500">
                <a:solidFill>
                  <a:srgbClr val="9900CC"/>
                </a:solidFill>
                <a:latin typeface="Times New Roman" pitchFamily="18" charset="0"/>
              </a:rPr>
              <a:t>  theo đoàn người vào lăng viếng Bác   </a:t>
            </a:r>
            <a:r>
              <a:rPr lang="en-US" sz="2800" b="1">
                <a:solidFill>
                  <a:srgbClr val="99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4953000" y="38100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4953000" y="4343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7772400" y="4343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H="1">
            <a:off x="5257800" y="56388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H="1">
            <a:off x="1600200" y="6096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685800" y="2819400"/>
            <a:ext cx="78486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</a:rPr>
              <a:t>Câu hỏi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:Tìm những từ ngữ hình ảnh cho thấy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cây và hoa luôn cố gắng làm đẹp cho lăng Bác?</a:t>
            </a:r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762000" y="4762500"/>
            <a:ext cx="74676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: Tụ hội, đâm chồi, phô sắc, toả ngát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hương thơm.</a:t>
            </a:r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819400"/>
            <a:ext cx="3429000" cy="3048000"/>
          </a:xfrm>
          <a:noFill/>
          <a:ln/>
        </p:spPr>
        <p:txBody>
          <a:bodyPr/>
          <a:lstStyle/>
          <a:p>
            <a:endParaRPr lang="en-US" sz="2800" b="1"/>
          </a:p>
          <a:p>
            <a:r>
              <a:rPr lang="en-US" sz="2800" b="1" u="sng">
                <a:solidFill>
                  <a:srgbClr val="0000FF"/>
                </a:solidFill>
              </a:rPr>
              <a:t>Luyện đọc:</a:t>
            </a:r>
          </a:p>
          <a:p>
            <a:r>
              <a:rPr lang="en-US" sz="2800"/>
              <a:t>Nở lứa đầu</a:t>
            </a:r>
          </a:p>
          <a:p>
            <a:r>
              <a:rPr lang="en-US" sz="2800"/>
              <a:t>Khoẻ khoắn</a:t>
            </a:r>
          </a:p>
          <a:p>
            <a:r>
              <a:rPr lang="en-US" sz="2800"/>
              <a:t>Reo vui</a:t>
            </a: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4876800" y="34290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0000FF"/>
                </a:solidFill>
              </a:rPr>
              <a:t>Tìm hiểu bài: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Tụ hội</a:t>
            </a:r>
          </a:p>
        </p:txBody>
      </p:sp>
      <p:graphicFrame>
        <p:nvGraphicFramePr>
          <p:cNvPr id="70683" name="Group 27"/>
          <p:cNvGraphicFramePr>
            <a:graphicFrameLocks noGrp="1"/>
          </p:cNvGraphicFramePr>
          <p:nvPr/>
        </p:nvGraphicFramePr>
        <p:xfrm>
          <a:off x="990600" y="3352800"/>
          <a:ext cx="7772400" cy="2590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1600200" y="4267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2133600" y="4267200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1981200" y="4800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2819400" y="4800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>
            <a:off x="1600200" y="53340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2" name="Picture 2" descr="F:\Lăng Bác Hồ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38125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70" grpId="0"/>
      <p:bldP spid="70671" grpId="0"/>
      <p:bldP spid="70673" grpId="0" animBg="1"/>
      <p:bldP spid="70674" grpId="0" animBg="1"/>
      <p:bldP spid="70675" grpId="0" animBg="1"/>
      <p:bldP spid="70676" grpId="0" animBg="1"/>
      <p:bldP spid="70677" grpId="0" animBg="1"/>
      <p:bldP spid="70678" grpId="0" animBg="1"/>
      <p:bldP spid="70678" grpId="1" animBg="1"/>
      <p:bldP spid="70679" grpId="0" animBg="1"/>
      <p:bldP spid="70679" grpId="1" animBg="1"/>
      <p:bldP spid="70681" grpId="0" build="p"/>
      <p:bldP spid="70682" grpId="0"/>
      <p:bldP spid="70691" grpId="0" animBg="1"/>
      <p:bldP spid="70692" grpId="0" animBg="1"/>
      <p:bldP spid="70693" grpId="0" animBg="1"/>
      <p:bldP spid="70694" grpId="0" animBg="1"/>
      <p:bldP spid="706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339850"/>
            <a:ext cx="8991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 thềm lăng, mười tám cây vạn tuế tượng trưng cho một hàng quân danh dự đứng trang nghiêm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5029200" y="263525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685800" y="2743200"/>
            <a:ext cx="80772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Kể tên những loài cây được trồng phía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 lăng Bác.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609600" y="4419600"/>
            <a:ext cx="80010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Cây vạn tuế, cây dầu nước, cây hoa ban.</a:t>
            </a:r>
          </a:p>
        </p:txBody>
      </p:sp>
      <p:pic>
        <p:nvPicPr>
          <p:cNvPr id="19459" name="Picture 3" descr="F:\Lăng Bác Hồ\cay van t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2" descr="F:\Lăng Bác Hồ\cay dau nu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F:\Lăng Bác Hồ\hao b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3528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0" y="6324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ban</a:t>
            </a:r>
          </a:p>
        </p:txBody>
      </p:sp>
      <p:sp>
        <p:nvSpPr>
          <p:cNvPr id="72718" name="TextBox 4"/>
          <p:cNvSpPr txBox="1">
            <a:spLocks noChangeArrowheads="1"/>
          </p:cNvSpPr>
          <p:nvPr/>
        </p:nvSpPr>
        <p:spPr bwMode="auto">
          <a:xfrm>
            <a:off x="2362200" y="6324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dầu nước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0400" y="2819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vạn tuế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0" grpId="0" animBg="1"/>
      <p:bldP spid="72711" grpId="0" animBg="1"/>
      <p:bldP spid="72711" grpId="1" animBg="1"/>
      <p:bldP spid="72712" grpId="0" animBg="1"/>
      <p:bldP spid="72712" grpId="1" animBg="1"/>
      <p:bldP spid="8" grpId="0"/>
      <p:bldP spid="7271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6200" y="1308100"/>
            <a:ext cx="8839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Sau lăng, những cành đào Sơn La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 khoắn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vươn lên,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reo vui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với nhành sứ đỏ của đồng bằng Nam Bộ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029200" y="17653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7848600" y="17653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-152400" y="6540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Cây và hoa bên lăng Bác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990600" y="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Thứ tư ngày 15 tháng 4 năm 2015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685800" y="3124200"/>
            <a:ext cx="80772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Kể tên những loài hoa nổi tiếng ở khắp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đất nước được trồng quanh lăng Bác.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685800" y="4838700"/>
            <a:ext cx="81534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Hoa ban, hoa đào Sơn La, hoa sứ đỏ Nam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Bộ, hoa dạ hương, hoa nhài, hoa mộc, hoa ngâu.</a:t>
            </a:r>
          </a:p>
        </p:txBody>
      </p:sp>
      <p:pic>
        <p:nvPicPr>
          <p:cNvPr id="21507" name="Picture 3" descr="F:\Lăng Bác Hồ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29860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đào</a:t>
            </a:r>
          </a:p>
        </p:txBody>
      </p:sp>
      <p:pic>
        <p:nvPicPr>
          <p:cNvPr id="22530" name="Picture 2" descr="F:\Lăng Bác Hồ\su 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0" y="2819400"/>
            <a:ext cx="2362200" cy="6096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sứ đỏ</a:t>
            </a:r>
          </a:p>
        </p:txBody>
      </p:sp>
      <p:pic>
        <p:nvPicPr>
          <p:cNvPr id="23554" name="Picture 2" descr="F:\Lăng Bác Hồ\da lan hu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9800" y="28956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dạ hương</a:t>
            </a:r>
          </a:p>
        </p:txBody>
      </p:sp>
      <p:pic>
        <p:nvPicPr>
          <p:cNvPr id="23555" name="Picture 3" descr="F:\Lăng Bác Hồ\hoa nha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3388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nhài</a:t>
            </a:r>
          </a:p>
        </p:txBody>
      </p:sp>
      <p:pic>
        <p:nvPicPr>
          <p:cNvPr id="24578" name="Picture 2" descr="F:\Lăng Bác Hồ\hoa mo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4290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0" y="63388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mộc</a:t>
            </a:r>
          </a:p>
        </p:txBody>
      </p:sp>
      <p:pic>
        <p:nvPicPr>
          <p:cNvPr id="24581" name="Picture 5" descr="F:\Lăng Bác Hồ\hoanga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5052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781800" y="63388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ngâu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animBg="1"/>
      <p:bldP spid="74758" grpId="0" animBg="1"/>
      <p:bldP spid="74759" grpId="0"/>
      <p:bldP spid="74760" grpId="0"/>
      <p:bldP spid="74761" grpId="0" animBg="1"/>
      <p:bldP spid="74761" grpId="1" animBg="1"/>
      <p:bldP spid="74762" grpId="0" animBg="1"/>
      <p:bldP spid="74762" grpId="1" animBg="1"/>
      <p:bldP spid="4" grpId="0"/>
      <p:bldP spid="10" grpId="0" animBg="1"/>
      <p:bldP spid="3" grpId="0"/>
      <p:bldP spid="6" grpId="0"/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</a:t>
            </a:r>
            <a:r>
              <a:rPr lang="en-US" sz="3000">
                <a:solidFill>
                  <a:srgbClr val="9900CC"/>
                </a:solidFill>
                <a:latin typeface="Times New Roman" pitchFamily="18" charset="0"/>
              </a:rPr>
              <a:t>Cây và hoa của non sông gấm vóc  đang dâng niềm 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tôn kính thiêng liêng</a:t>
            </a:r>
            <a:r>
              <a:rPr lang="en-US" sz="3000">
                <a:solidFill>
                  <a:srgbClr val="9900CC"/>
                </a:solidFill>
                <a:latin typeface="Times New Roman" pitchFamily="18" charset="0"/>
              </a:rPr>
              <a:t>  theo đoàn người vào lăng viếng Bác  </a:t>
            </a:r>
            <a:r>
              <a:rPr lang="en-US" sz="3000" b="1">
                <a:solidFill>
                  <a:srgbClr val="99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-228600" y="5349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u="sng">
                <a:solidFill>
                  <a:srgbClr val="FF0000"/>
                </a:solidFill>
                <a:latin typeface="Times New Roman" pitchFamily="18" charset="0"/>
              </a:rPr>
              <a:t>Tập đọc</a:t>
            </a:r>
            <a:r>
              <a:rPr lang="en-US" sz="3600">
                <a:latin typeface="Times New Roman" pitchFamily="18" charset="0"/>
              </a:rPr>
              <a:t>: </a:t>
            </a:r>
            <a:r>
              <a:rPr lang="en-US" sz="3600" b="1">
                <a:latin typeface="Times New Roman" pitchFamily="18" charset="0"/>
              </a:rPr>
              <a:t>Cây và hoa bên lăng Bác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90600" y="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Thứ tư ngày 15 tháng 4 năm 2015</a:t>
            </a:r>
            <a:endParaRPr lang="vi-VN" sz="3200" b="1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5791200" y="14478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2667000" y="1905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685800" y="2819400"/>
            <a:ext cx="80772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</a:rPr>
              <a:t>Câu hỏi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: Câu văn nào cho thấy cây và hoa cũng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mang tình cảm của con người đối với Bác ?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228600" y="4572000"/>
            <a:ext cx="8610600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: Cây và hoa của non sông gấm vóc đang dâng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niềm tôn kính thiêng liêng theo đoàn người vào lăng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viếng Bác.</a:t>
            </a:r>
          </a:p>
        </p:txBody>
      </p:sp>
      <p:pic>
        <p:nvPicPr>
          <p:cNvPr id="75787" name="Picture 11" descr="viếng lăng B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8382000" y="1905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8458200" y="1905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  <p:bldP spid="75786" grpId="0" animBg="1"/>
      <p:bldP spid="75788" grpId="0" animBg="1"/>
      <p:bldP spid="757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914400" y="5334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Nở lứa đầu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Khoẻ khoắn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Reo vui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4648200" y="6096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Tụ hội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Tôn kính</a:t>
            </a:r>
          </a:p>
        </p:txBody>
      </p:sp>
      <p:graphicFrame>
        <p:nvGraphicFramePr>
          <p:cNvPr id="77833" name="Group 9"/>
          <p:cNvGraphicFramePr>
            <a:graphicFrameLocks noGrp="1"/>
          </p:cNvGraphicFramePr>
          <p:nvPr/>
        </p:nvGraphicFramePr>
        <p:xfrm>
          <a:off x="685800" y="838200"/>
          <a:ext cx="7772400" cy="2590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3400" y="1219200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chính: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6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và hoa đẹp nhất từ khắp miền đất nước tụ hội bên lăng Bác thể hiện niềm tôn kính của nhân dân ta đối với Bác.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981200" y="4572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Luyện đọc lại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Trên quảng trường Ba Đình lịch sử, lăng Bác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 nghi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mà gần gũi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 và hoa khắp miền đất nước về đây tụ hội, đâm chồi, phô sắc,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 ngát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hương thơm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0" y="1250950"/>
            <a:ext cx="8839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 Sau lăng, những cành đào Sơn La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 khoắn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vươn lên,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reo vui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với nhành sứ đỏ của đồng bằng Nam Bộ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6858000" y="170815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1981200" y="216535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6200" y="1250950"/>
            <a:ext cx="899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 thềm lăng, mười tám cây vạn tuế tượng trưng cho một hàng quân danh dự đứng trang nghiêm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3886200" y="300355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H="1">
            <a:off x="6324600" y="1252538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>
            <a:off x="3505200" y="1709738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0" y="12509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Cây và hoa của non sông gấm vóc đang dâng niềm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 kính thiêng liêng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theo đoàn người vào lăng viếng Bác</a:t>
            </a:r>
            <a:r>
              <a:rPr lang="en-US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685800" y="216535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>
            <a:off x="762000" y="216535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4" grpId="1"/>
      <p:bldP spid="80905" grpId="0" animBg="1"/>
      <p:bldP spid="80905" grpId="1" animBg="1"/>
      <p:bldP spid="80906" grpId="0" animBg="1"/>
      <p:bldP spid="80906" grpId="1" animBg="1"/>
      <p:bldP spid="80907" grpId="0"/>
      <p:bldP spid="80907" grpId="1"/>
      <p:bldP spid="80908" grpId="0" animBg="1"/>
      <p:bldP spid="80908" grpId="1" animBg="1"/>
      <p:bldP spid="80909" grpId="0" animBg="1"/>
      <p:bldP spid="80910" grpId="0" animBg="1"/>
      <p:bldP spid="80911" grpId="0"/>
      <p:bldP spid="80912" grpId="0" animBg="1"/>
      <p:bldP spid="809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-304800" y="1177925"/>
            <a:ext cx="10161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  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Trên quảng trường Ba Đình lịch sử, lăng Bác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uy nghi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mà gần gũi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toả ngát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hương thơm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2514600"/>
            <a:ext cx="8991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Ngay thềm lăng, mười tám cây vạn tuế tượng trưng cho một hàng quân danh dự đứng trang nghiêm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3886200"/>
            <a:ext cx="8839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Sau lăng, những cành đào Sơn La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khoẻ khoắn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 vươn lên,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reo vui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 với nhành sứ đỏ của đồng bằng Nam Bộ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33CC33"/>
                </a:solidFill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0" y="5638800"/>
            <a:ext cx="8850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</a:t>
            </a:r>
            <a:r>
              <a:rPr lang="en-US" sz="2500">
                <a:solidFill>
                  <a:srgbClr val="9900CC"/>
                </a:solidFill>
                <a:latin typeface="Times New Roman" pitchFamily="18" charset="0"/>
              </a:rPr>
              <a:t>Cây và hoa của non sông gấm vóc  đang dâng niềm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tôn kính thiêng liêng</a:t>
            </a:r>
            <a:r>
              <a:rPr lang="en-US" sz="2500">
                <a:solidFill>
                  <a:srgbClr val="9900CC"/>
                </a:solidFill>
                <a:latin typeface="Times New Roman" pitchFamily="18" charset="0"/>
              </a:rPr>
              <a:t>  theo đoàn người vào lăng viếng Bác   </a:t>
            </a:r>
            <a:r>
              <a:rPr lang="en-US" sz="2800" b="1">
                <a:solidFill>
                  <a:srgbClr val="99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4953000" y="38100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953000" y="4343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7772400" y="4343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>
            <a:off x="5257800" y="56388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1600200" y="6096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-228600" y="0"/>
            <a:ext cx="9144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u="sng">
                <a:solidFill>
                  <a:srgbClr val="FF0000"/>
                </a:solidFill>
                <a:latin typeface="Times New Roman" pitchFamily="18" charset="0"/>
              </a:rPr>
              <a:t>Tập </a:t>
            </a:r>
            <a:r>
              <a:rPr lang="en-US" sz="3600" b="1" i="1" u="sng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600" smtClean="0">
                <a:latin typeface="Times New Roman" pitchFamily="18" charset="0"/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en-US" sz="3600" b="1" smtClean="0">
                <a:latin typeface="Times New Roman" pitchFamily="18" charset="0"/>
              </a:rPr>
              <a:t>Cây </a:t>
            </a:r>
            <a:r>
              <a:rPr lang="en-US" sz="3600" b="1">
                <a:latin typeface="Times New Roman" pitchFamily="18" charset="0"/>
              </a:rPr>
              <a:t>và hoa bên lăng Bác</a:t>
            </a:r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H="1">
            <a:off x="6400800" y="6096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 flipH="1">
            <a:off x="6477000" y="6096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495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* Củng cố - Liên hệ :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762000" y="1752600"/>
            <a:ext cx="77724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Câu hỏi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: Cây và hoa bên lăng Bác tượng trưng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cho ai?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152400" y="3276600"/>
            <a:ext cx="8915400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</a:rPr>
              <a:t>Trả lời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: Cây và hoa bên lăng Bác tượng trưng cho nhân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dân Việt Nam luôn tỏ lòng tôn kính với Bác.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81930" grpId="0" animBg="1"/>
      <p:bldP spid="819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981200"/>
            <a:ext cx="68580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</a:rPr>
              <a:t>Câu hỏi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: Thấy chiếc rễ đa nằm trên mặt đất,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Bác bảo chú cần vụ làm gì?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26988"/>
            <a:ext cx="9324975" cy="6927851"/>
            <a:chOff x="0" y="-17"/>
            <a:chExt cx="5874" cy="4364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13" y="4201"/>
              <a:ext cx="5534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68" y="4246"/>
              <a:ext cx="5602" cy="0"/>
            </a:xfrm>
            <a:prstGeom prst="line">
              <a:avLst/>
            </a:prstGeom>
            <a:noFill/>
            <a:ln w="9525">
              <a:solidFill>
                <a:srgbClr val="2CCB0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0" y="73"/>
              <a:ext cx="5738" cy="45"/>
              <a:chOff x="0" y="2160"/>
              <a:chExt cx="5602" cy="45"/>
            </a:xfrm>
          </p:grpSpPr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45" y="2160"/>
                <a:ext cx="553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0" y="2205"/>
                <a:ext cx="5602" cy="0"/>
              </a:xfrm>
              <a:prstGeom prst="line">
                <a:avLst/>
              </a:prstGeom>
              <a:noFill/>
              <a:ln w="9525">
                <a:solidFill>
                  <a:srgbClr val="2CCB0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 rot="5400000" flipV="1">
              <a:off x="3464" y="2137"/>
              <a:ext cx="4320" cy="46"/>
              <a:chOff x="0" y="2160"/>
              <a:chExt cx="5602" cy="45"/>
            </a:xfrm>
          </p:grpSpPr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45" y="2160"/>
                <a:ext cx="553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0" y="2205"/>
                <a:ext cx="5602" cy="0"/>
              </a:xfrm>
              <a:prstGeom prst="line">
                <a:avLst/>
              </a:prstGeom>
              <a:noFill/>
              <a:ln w="9525">
                <a:solidFill>
                  <a:srgbClr val="2CCB0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rot="16200000" flipH="1" flipV="1">
              <a:off x="-2024" y="2120"/>
              <a:ext cx="4320" cy="45"/>
              <a:chOff x="0" y="2160"/>
              <a:chExt cx="5602" cy="45"/>
            </a:xfrm>
          </p:grpSpPr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45" y="2160"/>
                <a:ext cx="553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0" y="2205"/>
                <a:ext cx="5602" cy="0"/>
              </a:xfrm>
              <a:prstGeom prst="line">
                <a:avLst/>
              </a:prstGeom>
              <a:noFill/>
              <a:ln w="9525">
                <a:solidFill>
                  <a:srgbClr val="2CCB0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5284" y="3793"/>
              <a:ext cx="590" cy="527"/>
              <a:chOff x="4694" y="2685"/>
              <a:chExt cx="672" cy="625"/>
            </a:xfrm>
          </p:grpSpPr>
          <p:pic>
            <p:nvPicPr>
              <p:cNvPr id="3108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8131373" flipV="1">
                <a:off x="4921" y="2886"/>
                <a:ext cx="445" cy="226"/>
              </a:xfrm>
              <a:prstGeom prst="rect">
                <a:avLst/>
              </a:prstGeom>
              <a:noFill/>
            </p:spPr>
          </p:pic>
          <p:pic>
            <p:nvPicPr>
              <p:cNvPr id="3109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2000"/>
              </a:blip>
              <a:srcRect/>
              <a:stretch>
                <a:fillRect/>
              </a:stretch>
            </p:blipFill>
            <p:spPr bwMode="auto">
              <a:xfrm rot="6667317" flipV="1">
                <a:off x="4857" y="2795"/>
                <a:ext cx="445" cy="226"/>
              </a:xfrm>
              <a:prstGeom prst="rect">
                <a:avLst/>
              </a:prstGeom>
              <a:noFill/>
            </p:spPr>
          </p:pic>
          <p:pic>
            <p:nvPicPr>
              <p:cNvPr id="3110" name="Picture 38" descr="sflower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238349">
                <a:off x="4740" y="3022"/>
                <a:ext cx="380" cy="288"/>
              </a:xfrm>
              <a:prstGeom prst="rect">
                <a:avLst/>
              </a:prstGeom>
              <a:noFill/>
            </p:spPr>
          </p:pic>
          <p:pic>
            <p:nvPicPr>
              <p:cNvPr id="3111" name="Picture 39" descr="sflower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1551005">
                <a:off x="4694" y="2886"/>
                <a:ext cx="335" cy="254"/>
              </a:xfrm>
              <a:prstGeom prst="rect">
                <a:avLst/>
              </a:prstGeom>
              <a:noFill/>
            </p:spPr>
          </p:pic>
        </p:grpSp>
        <p:pic>
          <p:nvPicPr>
            <p:cNvPr id="3112" name="Picture 40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3759859">
              <a:off x="-18" y="18"/>
              <a:ext cx="288" cy="251"/>
            </a:xfrm>
            <a:prstGeom prst="rect">
              <a:avLst/>
            </a:prstGeom>
            <a:noFill/>
          </p:spPr>
        </p:pic>
        <p:pic>
          <p:nvPicPr>
            <p:cNvPr id="3113" name="Picture 41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2447203">
              <a:off x="5506" y="0"/>
              <a:ext cx="254" cy="221"/>
            </a:xfrm>
            <a:prstGeom prst="rect">
              <a:avLst/>
            </a:prstGeom>
            <a:noFill/>
          </p:spPr>
        </p:pic>
        <p:pic>
          <p:nvPicPr>
            <p:cNvPr id="3114" name="Picture 42" descr="sflower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447203">
              <a:off x="5620" y="210"/>
              <a:ext cx="118" cy="103"/>
            </a:xfrm>
            <a:prstGeom prst="rect">
              <a:avLst/>
            </a:prstGeom>
            <a:noFill/>
          </p:spPr>
        </p:pic>
        <p:pic>
          <p:nvPicPr>
            <p:cNvPr id="3115" name="Picture 43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277313">
              <a:off x="275" y="19"/>
              <a:ext cx="198" cy="172"/>
            </a:xfrm>
            <a:prstGeom prst="rect">
              <a:avLst/>
            </a:prstGeom>
            <a:noFill/>
          </p:spPr>
        </p:pic>
        <p:pic>
          <p:nvPicPr>
            <p:cNvPr id="3116" name="Picture 44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803588">
              <a:off x="-18" y="4050"/>
              <a:ext cx="288" cy="251"/>
            </a:xfrm>
            <a:prstGeom prst="rect">
              <a:avLst/>
            </a:prstGeom>
            <a:noFill/>
          </p:spPr>
        </p:pic>
        <p:pic>
          <p:nvPicPr>
            <p:cNvPr id="3117" name="Picture 45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546724">
              <a:off x="273" y="4178"/>
              <a:ext cx="181" cy="157"/>
            </a:xfrm>
            <a:prstGeom prst="rect">
              <a:avLst/>
            </a:prstGeom>
            <a:noFill/>
          </p:spPr>
        </p:pic>
      </p:grp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1219200" y="1295400"/>
            <a:ext cx="670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  <a:latin typeface="Times New Roman" pitchFamily="18" charset="0"/>
              </a:rPr>
              <a:t>Đọc đoạn 1 bài “ Chiếc rễ đa tròn”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2819400" y="4572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smtClean="0">
                <a:solidFill>
                  <a:srgbClr val="1212EE"/>
                </a:solidFill>
                <a:latin typeface="Times New Roman" pitchFamily="18" charset="0"/>
              </a:rPr>
              <a:t>Ôn </a:t>
            </a:r>
            <a:r>
              <a:rPr lang="en-US" sz="3200" b="1" u="sng" smtClean="0">
                <a:solidFill>
                  <a:srgbClr val="1212EE"/>
                </a:solidFill>
                <a:latin typeface="Times New Roman" pitchFamily="18" charset="0"/>
              </a:rPr>
              <a:t>bài </a:t>
            </a:r>
            <a:r>
              <a:rPr lang="en-US" sz="3200" b="1" u="sng">
                <a:solidFill>
                  <a:srgbClr val="1212EE"/>
                </a:solidFill>
                <a:latin typeface="Times New Roman" pitchFamily="18" charset="0"/>
              </a:rPr>
              <a:t>cũ:</a:t>
            </a:r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1219200" y="3741738"/>
            <a:ext cx="6481763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: Bác bảo chú cần vụ trồng cho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chiếc rễ mọc tiếp.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118" grpId="0"/>
      <p:bldP spid="31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467600" cy="502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Chúc các con chăm ngoan!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4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90600" y="9144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  <a:latin typeface="Times New Roman" pitchFamily="18" charset="0"/>
              </a:rPr>
              <a:t>Đọc đoạn 2 bài “ Chiếc rễ đa tròn”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819400" y="228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smtClean="0">
                <a:solidFill>
                  <a:srgbClr val="1212EE"/>
                </a:solidFill>
                <a:latin typeface="Times New Roman" pitchFamily="18" charset="0"/>
              </a:rPr>
              <a:t>Ôn </a:t>
            </a:r>
            <a:r>
              <a:rPr lang="en-US" sz="3200" b="1" u="sng" smtClean="0">
                <a:solidFill>
                  <a:srgbClr val="1212EE"/>
                </a:solidFill>
                <a:latin typeface="Times New Roman" pitchFamily="18" charset="0"/>
              </a:rPr>
              <a:t>bài </a:t>
            </a:r>
            <a:r>
              <a:rPr lang="en-US" sz="3200" b="1" u="sng">
                <a:solidFill>
                  <a:srgbClr val="1212EE"/>
                </a:solidFill>
                <a:latin typeface="Times New Roman" pitchFamily="18" charset="0"/>
              </a:rPr>
              <a:t>cũ: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  <a:latin typeface="Times New Roman" pitchFamily="18" charset="0"/>
              </a:rPr>
              <a:t>Đọc đoạn 3 bài “ Chiếc rễ đa tròn”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990600" y="2514600"/>
            <a:ext cx="71628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</a:rPr>
              <a:t>Câu hỏi</a:t>
            </a: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: Chiếc rễ đa ấy trở thành một cây đa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</a:rPr>
              <a:t>có hình dáng thế nào?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1371600" y="4114800"/>
            <a:ext cx="6553200" cy="140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A0FE"/>
              </a:gs>
              <a:gs pos="50000">
                <a:schemeClr val="bg1"/>
              </a:gs>
              <a:gs pos="100000">
                <a:srgbClr val="B4A0FE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000" b="1" i="1" u="sng">
                <a:solidFill>
                  <a:srgbClr val="0000FF"/>
                </a:solidFill>
                <a:latin typeface="Times New Roman" pitchFamily="18" charset="0"/>
              </a:rPr>
              <a:t>Trả lời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: Chiếc rễ đa trở thành một cây đa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con có vòng lá tròn.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/>
      <p:bldP spid="50184" grpId="0" animBg="1"/>
      <p:bldP spid="50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7000" y="304800"/>
            <a:ext cx="3167063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900" u="sng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39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324975" cy="6927851"/>
            <a:chOff x="0" y="-17"/>
            <a:chExt cx="5874" cy="4364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113" y="4201"/>
              <a:ext cx="5534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68" y="4246"/>
              <a:ext cx="5602" cy="0"/>
            </a:xfrm>
            <a:prstGeom prst="line">
              <a:avLst/>
            </a:prstGeom>
            <a:noFill/>
            <a:ln w="9525">
              <a:solidFill>
                <a:srgbClr val="2CCB0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73"/>
              <a:ext cx="5738" cy="45"/>
              <a:chOff x="0" y="2160"/>
              <a:chExt cx="5602" cy="45"/>
            </a:xfrm>
          </p:grpSpPr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45" y="2160"/>
                <a:ext cx="553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0" y="2205"/>
                <a:ext cx="5602" cy="0"/>
              </a:xfrm>
              <a:prstGeom prst="line">
                <a:avLst/>
              </a:prstGeom>
              <a:noFill/>
              <a:ln w="9525">
                <a:solidFill>
                  <a:srgbClr val="2CCB0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5400000" flipV="1">
              <a:off x="3464" y="2137"/>
              <a:ext cx="4320" cy="46"/>
              <a:chOff x="0" y="2160"/>
              <a:chExt cx="5602" cy="45"/>
            </a:xfrm>
          </p:grpSpPr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>
                <a:off x="45" y="2160"/>
                <a:ext cx="553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0" y="2205"/>
                <a:ext cx="5602" cy="0"/>
              </a:xfrm>
              <a:prstGeom prst="line">
                <a:avLst/>
              </a:prstGeom>
              <a:noFill/>
              <a:ln w="9525">
                <a:solidFill>
                  <a:srgbClr val="2CCB0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16200000" flipH="1" flipV="1">
              <a:off x="-2024" y="2120"/>
              <a:ext cx="4320" cy="45"/>
              <a:chOff x="0" y="2160"/>
              <a:chExt cx="5602" cy="45"/>
            </a:xfrm>
          </p:grpSpPr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45" y="2160"/>
                <a:ext cx="553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0" y="2205"/>
                <a:ext cx="5602" cy="0"/>
              </a:xfrm>
              <a:prstGeom prst="line">
                <a:avLst/>
              </a:prstGeom>
              <a:noFill/>
              <a:ln w="9525">
                <a:solidFill>
                  <a:srgbClr val="2CCB0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5284" y="3793"/>
              <a:ext cx="590" cy="527"/>
              <a:chOff x="4694" y="2685"/>
              <a:chExt cx="672" cy="625"/>
            </a:xfrm>
          </p:grpSpPr>
          <p:pic>
            <p:nvPicPr>
              <p:cNvPr id="5137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8131373" flipV="1">
                <a:off x="4921" y="2886"/>
                <a:ext cx="445" cy="226"/>
              </a:xfrm>
              <a:prstGeom prst="rect">
                <a:avLst/>
              </a:prstGeom>
              <a:noFill/>
            </p:spPr>
          </p:pic>
          <p:pic>
            <p:nvPicPr>
              <p:cNvPr id="5138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2000"/>
              </a:blip>
              <a:srcRect/>
              <a:stretch>
                <a:fillRect/>
              </a:stretch>
            </p:blipFill>
            <p:spPr bwMode="auto">
              <a:xfrm rot="6667317" flipV="1">
                <a:off x="4857" y="2795"/>
                <a:ext cx="445" cy="226"/>
              </a:xfrm>
              <a:prstGeom prst="rect">
                <a:avLst/>
              </a:prstGeom>
              <a:noFill/>
            </p:spPr>
          </p:pic>
          <p:pic>
            <p:nvPicPr>
              <p:cNvPr id="5139" name="Picture 19" descr="sflower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238349">
                <a:off x="4740" y="3022"/>
                <a:ext cx="380" cy="288"/>
              </a:xfrm>
              <a:prstGeom prst="rect">
                <a:avLst/>
              </a:prstGeom>
              <a:noFill/>
            </p:spPr>
          </p:pic>
          <p:pic>
            <p:nvPicPr>
              <p:cNvPr id="5140" name="Picture 20" descr="sflower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1551005">
                <a:off x="4694" y="2886"/>
                <a:ext cx="335" cy="254"/>
              </a:xfrm>
              <a:prstGeom prst="rect">
                <a:avLst/>
              </a:prstGeom>
              <a:noFill/>
            </p:spPr>
          </p:pic>
        </p:grpSp>
        <p:pic>
          <p:nvPicPr>
            <p:cNvPr id="5141" name="Picture 21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3759859">
              <a:off x="-18" y="18"/>
              <a:ext cx="288" cy="251"/>
            </a:xfrm>
            <a:prstGeom prst="rect">
              <a:avLst/>
            </a:prstGeom>
            <a:noFill/>
          </p:spPr>
        </p:pic>
        <p:pic>
          <p:nvPicPr>
            <p:cNvPr id="5142" name="Picture 22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2447203">
              <a:off x="5506" y="0"/>
              <a:ext cx="254" cy="221"/>
            </a:xfrm>
            <a:prstGeom prst="rect">
              <a:avLst/>
            </a:prstGeom>
            <a:noFill/>
          </p:spPr>
        </p:pic>
        <p:pic>
          <p:nvPicPr>
            <p:cNvPr id="5143" name="Picture 23" descr="sflower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447203">
              <a:off x="5620" y="210"/>
              <a:ext cx="118" cy="103"/>
            </a:xfrm>
            <a:prstGeom prst="rect">
              <a:avLst/>
            </a:prstGeom>
            <a:noFill/>
          </p:spPr>
        </p:pic>
        <p:pic>
          <p:nvPicPr>
            <p:cNvPr id="5144" name="Picture 24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277313">
              <a:off x="275" y="19"/>
              <a:ext cx="198" cy="172"/>
            </a:xfrm>
            <a:prstGeom prst="rect">
              <a:avLst/>
            </a:prstGeom>
            <a:noFill/>
          </p:spPr>
        </p:pic>
        <p:pic>
          <p:nvPicPr>
            <p:cNvPr id="5145" name="Picture 25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803588">
              <a:off x="-18" y="4050"/>
              <a:ext cx="288" cy="251"/>
            </a:xfrm>
            <a:prstGeom prst="rect">
              <a:avLst/>
            </a:prstGeom>
            <a:noFill/>
          </p:spPr>
        </p:pic>
        <p:pic>
          <p:nvPicPr>
            <p:cNvPr id="5146" name="Picture 26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546724">
              <a:off x="273" y="4178"/>
              <a:ext cx="181" cy="157"/>
            </a:xfrm>
            <a:prstGeom prst="rect">
              <a:avLst/>
            </a:prstGeom>
            <a:noFill/>
          </p:spPr>
        </p:pic>
      </p:grpSp>
      <p:pic>
        <p:nvPicPr>
          <p:cNvPr id="5151" name="Picture 31" descr="tre nagf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057400"/>
            <a:ext cx="8382000" cy="4572000"/>
          </a:xfrm>
          <a:noFill/>
          <a:ln/>
        </p:spPr>
      </p:pic>
      <p:pic>
        <p:nvPicPr>
          <p:cNvPr id="5152" name="Picture 32" descr="tre ngà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" y="2057400"/>
            <a:ext cx="8382000" cy="4648200"/>
          </a:xfrm>
          <a:noFill/>
          <a:ln/>
        </p:spPr>
      </p:pic>
      <p:pic>
        <p:nvPicPr>
          <p:cNvPr id="5153" name="Picture 33" descr="aaaaa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057400"/>
            <a:ext cx="8382000" cy="4724400"/>
          </a:xfrm>
          <a:prstGeom prst="rect">
            <a:avLst/>
          </a:prstGeom>
          <a:noFill/>
        </p:spPr>
      </p:pic>
      <p:pic>
        <p:nvPicPr>
          <p:cNvPr id="5154" name="Picture 34" descr="3d bir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962400"/>
            <a:ext cx="16002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-304800" y="1233488"/>
            <a:ext cx="10161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  Trên quảng trường Ba Đình lịch sử, lăng Bác uy nghi mà gần gũi</a:t>
            </a:r>
            <a:r>
              <a:rPr lang="en-US" sz="2800" b="1">
                <a:latin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toả ngát hương thơm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2833688"/>
            <a:ext cx="8991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Ngay thềm lăng, mười tám cây vạn tuế tượng trưng cho một hàng quân danh dự đứng trang nghiêm</a:t>
            </a:r>
            <a:r>
              <a:rPr lang="en-US" sz="2800" b="1">
                <a:latin typeface="Times New Roman" pitchFamily="18" charset="0"/>
              </a:rPr>
              <a:t>.</a:t>
            </a:r>
            <a:r>
              <a:rPr lang="en-US" sz="2500"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4205288"/>
            <a:ext cx="8839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Sau lăng, những cành đào Sơn La khoẻ khoắn vươn lên, reo vui với nhành sứ đỏ của đồng bằng Nam Bộ</a:t>
            </a:r>
            <a:r>
              <a:rPr lang="en-US" sz="2800" b="1">
                <a:latin typeface="Times New Roman" pitchFamily="18" charset="0"/>
              </a:rPr>
              <a:t>.</a:t>
            </a:r>
            <a:r>
              <a:rPr lang="en-US" sz="2500"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5957888"/>
            <a:ext cx="88503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Cây và hoa của non sông gấm vóc đang dâng niềm tôn kính thiêng liêng theo đoàn người vào lăng viếng Bác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u="sng">
                <a:solidFill>
                  <a:srgbClr val="FF0000"/>
                </a:solidFill>
                <a:latin typeface="Times New Roman" pitchFamily="18" charset="0"/>
              </a:rPr>
              <a:t>Tập </a:t>
            </a:r>
            <a:r>
              <a:rPr lang="en-US" sz="3600" b="1" i="1" u="sng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sz="3600" smtClean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smtClean="0">
                <a:latin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</a:rPr>
              <a:t>Cây và hoa bên lăng Bác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4953000" y="4129088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953000" y="4662488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7772400" y="4662488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animBg="1"/>
      <p:bldP spid="6177" grpId="0" animBg="1"/>
      <p:bldP spid="6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04800"/>
            <a:ext cx="3429000" cy="3048000"/>
          </a:xfrm>
          <a:noFill/>
          <a:ln/>
        </p:spPr>
        <p:txBody>
          <a:bodyPr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Nở lứa đầu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Khoẻ khoắn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Reo vui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953000" y="3048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80" name="Group 24"/>
          <p:cNvGraphicFramePr>
            <a:graphicFrameLocks noGrp="1"/>
          </p:cNvGraphicFramePr>
          <p:nvPr/>
        </p:nvGraphicFramePr>
        <p:xfrm>
          <a:off x="685800" y="685800"/>
          <a:ext cx="7772400" cy="2590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1600200" y="1752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2133600" y="1752600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1981200" y="2286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2819400" y="2286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1600200" y="2819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9" grpId="0" animBg="1"/>
      <p:bldP spid="45089" grpId="1" animBg="1"/>
      <p:bldP spid="45089" grpId="2" animBg="1"/>
      <p:bldP spid="45090" grpId="0" animBg="1"/>
      <p:bldP spid="45090" grpId="1" animBg="1"/>
      <p:bldP spid="45090" grpId="2" animBg="1"/>
      <p:bldP spid="45091" grpId="0" animBg="1"/>
      <p:bldP spid="45091" grpId="1" animBg="1"/>
      <p:bldP spid="45091" grpId="2" animBg="1"/>
      <p:bldP spid="45092" grpId="0" animBg="1"/>
      <p:bldP spid="45092" grpId="1" animBg="1"/>
      <p:bldP spid="45092" grpId="2" animBg="1"/>
      <p:bldP spid="450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-304800" y="1101725"/>
            <a:ext cx="10161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  Trên quảng trường Ba Đình lịch sử, lăng Bác uy nghi mà gần gũi</a:t>
            </a:r>
            <a:r>
              <a:rPr lang="en-US" sz="2800" b="1">
                <a:latin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toả ngát hương thơm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2635250"/>
            <a:ext cx="8991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Ngay thềm lăng, mười tám cây vạn tuế tượng trưng cho một hàng quân danh dự đứng trang nghiêm</a:t>
            </a:r>
            <a:r>
              <a:rPr lang="en-US" sz="2800" b="1">
                <a:latin typeface="Times New Roman" pitchFamily="18" charset="0"/>
              </a:rPr>
              <a:t>.</a:t>
            </a:r>
            <a:r>
              <a:rPr lang="en-US" sz="2500"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3900488"/>
            <a:ext cx="8839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Sau lăng, những cành đào Sơn La khoẻ khoắn vươn lên, reo vui với nhành sứ đỏ của đồng bằng Nam Bộ</a:t>
            </a:r>
            <a:r>
              <a:rPr lang="en-US" sz="2800" b="1">
                <a:latin typeface="Times New Roman" pitchFamily="18" charset="0"/>
              </a:rPr>
              <a:t>.</a:t>
            </a:r>
            <a:r>
              <a:rPr lang="en-US" sz="2500"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5653088"/>
            <a:ext cx="88503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Cây và hoa của non sông gấm vóc đang dâng niềm tôn kính thiêng liêng theo đoàn người vào lăng viếng Bác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953000" y="3886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953000" y="4357688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772400" y="4357688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u="sng">
                <a:solidFill>
                  <a:srgbClr val="FF0000"/>
                </a:solidFill>
                <a:latin typeface="Times New Roman" pitchFamily="18" charset="0"/>
              </a:rPr>
              <a:t>Tập đọc</a:t>
            </a:r>
            <a:r>
              <a:rPr lang="en-US" sz="3600">
                <a:latin typeface="Times New Roman" pitchFamily="18" charset="0"/>
              </a:rPr>
              <a:t>: </a:t>
            </a:r>
            <a:endParaRPr lang="en-US" sz="3600" smtClean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b="1" smtClean="0">
                <a:latin typeface="Times New Roman" pitchFamily="18" charset="0"/>
              </a:rPr>
              <a:t>Cây </a:t>
            </a:r>
            <a:r>
              <a:rPr lang="en-US" sz="3600" b="1">
                <a:latin typeface="Times New Roman" pitchFamily="18" charset="0"/>
              </a:rPr>
              <a:t>và hoa bên 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09600" y="383500"/>
            <a:ext cx="388337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85800" y="1297900"/>
            <a:ext cx="7315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1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 Trên quảng trường ... hương thơm.</a:t>
            </a: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2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 Ngay thềm lăng ... đã nở lứa đầu.</a:t>
            </a: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3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 Sau lăng ... toả hương ngào ngạt.</a:t>
            </a: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4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 Phần còn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-304800" y="1143000"/>
            <a:ext cx="10161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  Trên quảng trường Ba Đình lịch sử, lăng Bác              mà gần gũi</a:t>
            </a:r>
            <a:r>
              <a:rPr lang="en-US" sz="2800" b="1">
                <a:latin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             hương thơm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2590800"/>
            <a:ext cx="8991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Ngay thềm lăng, mười tám cây vạn tuế tượng trưng cho một hàng quân danh dự đứng trang nghiêm</a:t>
            </a:r>
            <a:r>
              <a:rPr lang="en-US" sz="2800" b="1">
                <a:latin typeface="Times New Roman" pitchFamily="18" charset="0"/>
              </a:rPr>
              <a:t>.</a:t>
            </a:r>
            <a:r>
              <a:rPr lang="en-US" sz="2500"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3962400"/>
            <a:ext cx="88392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Sau lăng, những cành đào Sơn La                       vươn lên,     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với nhành sứ đỏ của đồng bằng Nam Bộ</a:t>
            </a:r>
            <a:r>
              <a:rPr lang="en-US" sz="2800" b="1">
                <a:latin typeface="Times New Roman" pitchFamily="18" charset="0"/>
              </a:rPr>
              <a:t>.</a:t>
            </a:r>
            <a:r>
              <a:rPr lang="en-US" sz="2500"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5638800"/>
            <a:ext cx="92964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      Cây và hoa của non sông gấm vóc  đang dâng niềm		</a:t>
            </a:r>
          </a:p>
          <a:p>
            <a:pPr algn="just">
              <a:spcBef>
                <a:spcPct val="20000"/>
              </a:spcBef>
            </a:pPr>
            <a:r>
              <a:rPr lang="en-US" sz="2500">
                <a:latin typeface="Times New Roman" pitchFamily="18" charset="0"/>
              </a:rPr>
              <a:t>	         </a:t>
            </a:r>
            <a:r>
              <a:rPr lang="en-US" sz="2500" smtClean="0">
                <a:latin typeface="Times New Roman" pitchFamily="18" charset="0"/>
              </a:rPr>
              <a:t>theo </a:t>
            </a:r>
            <a:r>
              <a:rPr lang="en-US" sz="2500">
                <a:latin typeface="Times New Roman" pitchFamily="18" charset="0"/>
              </a:rPr>
              <a:t>đoàn người vào lăng viếng Bác   </a:t>
            </a:r>
            <a:r>
              <a:rPr 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953000" y="3886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953000" y="44196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7772400" y="4419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1203325"/>
            <a:ext cx="121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uy nghi</a:t>
            </a:r>
            <a:endParaRPr lang="vi-VN" sz="2500">
              <a:latin typeface="Times New Roman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6200" y="2133600"/>
            <a:ext cx="1295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toả ngát</a:t>
            </a:r>
            <a:endParaRPr lang="vi-VN" sz="2500">
              <a:latin typeface="Times New Roman" pitchFamily="18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800600" y="3946525"/>
            <a:ext cx="1905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khoẻ khoắn</a:t>
            </a:r>
            <a:endParaRPr lang="vi-VN" sz="2500">
              <a:latin typeface="Times New Roman" pitchFamily="18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772400" y="3962400"/>
            <a:ext cx="121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reo vui</a:t>
            </a:r>
            <a:endParaRPr lang="vi-VN" sz="2500">
              <a:latin typeface="Times New Roman" pitchFamily="18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7162800" y="5638800"/>
            <a:ext cx="1371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tôn kính</a:t>
            </a:r>
            <a:endParaRPr lang="vi-VN" sz="2500">
              <a:latin typeface="Times New Roman" pitchFamily="18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00" y="6156325"/>
            <a:ext cx="1752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thiêng liêng</a:t>
            </a:r>
            <a:endParaRPr lang="vi-VN" sz="2500">
              <a:latin typeface="Times New Roman" pitchFamily="18" charset="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u="sng">
                <a:solidFill>
                  <a:srgbClr val="FF0000"/>
                </a:solidFill>
                <a:latin typeface="Times New Roman" pitchFamily="18" charset="0"/>
              </a:rPr>
              <a:t>Tập </a:t>
            </a:r>
            <a:r>
              <a:rPr lang="en-US" sz="3600" b="1" i="1" u="sng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</a:p>
          <a:p>
            <a:pPr algn="ctr">
              <a:spcBef>
                <a:spcPct val="20000"/>
              </a:spcBef>
            </a:pPr>
            <a:r>
              <a:rPr lang="en-US" sz="3600" smtClean="0">
                <a:latin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</a:rPr>
              <a:t>Cây và hoa bên lăng Bác</a:t>
            </a: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>
            <a:off x="4953000" y="34290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H="1">
            <a:off x="1600200" y="39624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H="1">
            <a:off x="6400800" y="39624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H="1">
            <a:off x="6477000" y="3962400"/>
            <a:ext cx="152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12E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12E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12E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D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00278 0.080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0417 0.087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0.078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6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7037E-6 L -0.00417 -0.20995 " pathEditMode="fixed" rAng="0" ptsTypes="AA">
                                      <p:cBhvr>
                                        <p:cTn id="131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48148E-6 L -3.33333E-6 -0.21227 " pathEditMode="fixed" rAng="0" ptsTypes="AA">
                                      <p:cBhvr>
                                        <p:cTn id="133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4.44444E-6 L -0.00416 -0.21111 " pathEditMode="fixed" rAng="0" ptsTypes="AA">
                                      <p:cBhvr>
                                        <p:cTn id="135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44444E-6 L -0.00417 -0.21111 " pathEditMode="fixed" rAng="0" ptsTypes="AA">
                                      <p:cBhvr>
                                        <p:cTn id="137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4.07407E-6 L -3.33333E-6 -0.21088 " pathEditMode="fixed" rAng="0" ptsTypes="AA">
                                      <p:cBhvr>
                                        <p:cTn id="139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64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81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83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4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85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2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/>
      <p:bldP spid="51203" grpId="1"/>
      <p:bldP spid="51203" grpId="2"/>
      <p:bldP spid="51204" grpId="0"/>
      <p:bldP spid="51204" grpId="1"/>
      <p:bldP spid="51204" grpId="2"/>
      <p:bldP spid="51204" grpId="3"/>
      <p:bldP spid="51205" grpId="0"/>
      <p:bldP spid="51205" grpId="1"/>
      <p:bldP spid="51205" grpId="2"/>
      <p:bldP spid="51207" grpId="0" animBg="1"/>
      <p:bldP spid="51207" grpId="1" animBg="1"/>
      <p:bldP spid="51207" grpId="2" animBg="1"/>
      <p:bldP spid="51208" grpId="0" animBg="1"/>
      <p:bldP spid="51208" grpId="1" animBg="1"/>
      <p:bldP spid="51208" grpId="2" animBg="1"/>
      <p:bldP spid="51208" grpId="3" animBg="1"/>
      <p:bldP spid="51209" grpId="0" animBg="1"/>
      <p:bldP spid="51209" grpId="1" animBg="1"/>
      <p:bldP spid="51209" grpId="2" animBg="1"/>
      <p:bldP spid="51209" grpId="3" animBg="1"/>
      <p:bldP spid="51211" grpId="0"/>
      <p:bldP spid="51211" grpId="1"/>
      <p:bldP spid="51211" grpId="2"/>
      <p:bldP spid="51213" grpId="0"/>
      <p:bldP spid="51213" grpId="1"/>
      <p:bldP spid="51213" grpId="2"/>
      <p:bldP spid="51214" grpId="0"/>
      <p:bldP spid="51214" grpId="1"/>
      <p:bldP spid="51214" grpId="2"/>
      <p:bldP spid="51214" grpId="3"/>
      <p:bldP spid="51214" grpId="4"/>
      <p:bldP spid="51214" grpId="5"/>
      <p:bldP spid="51215" grpId="0"/>
      <p:bldP spid="51215" grpId="1"/>
      <p:bldP spid="51215" grpId="2"/>
      <p:bldP spid="51215" grpId="3"/>
      <p:bldP spid="51215" grpId="4"/>
      <p:bldP spid="51215" grpId="5"/>
      <p:bldP spid="51219" grpId="0"/>
      <p:bldP spid="51219" grpId="1"/>
      <p:bldP spid="51219" grpId="2"/>
      <p:bldP spid="51219" grpId="3"/>
      <p:bldP spid="51219" grpId="4"/>
      <p:bldP spid="51221" grpId="0"/>
      <p:bldP spid="51221" grpId="1"/>
      <p:bldP spid="51221" grpId="2"/>
      <p:bldP spid="51221" grpId="3"/>
      <p:bldP spid="51221" grpId="4"/>
      <p:bldP spid="51224" grpId="0" animBg="1"/>
      <p:bldP spid="51225" grpId="0" animBg="1"/>
      <p:bldP spid="51232" grpId="0" animBg="1"/>
      <p:bldP spid="512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object type=&quot;3&quot; unique_id=&quot;10222&quot;&gt;&lt;property id=&quot;20148&quot; value=&quot;5&quot;/&gt;&lt;property id=&quot;20300&quot; value=&quot;Slide 1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1746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6</cp:revision>
  <dcterms:created xsi:type="dcterms:W3CDTF">2016-04-18T16:59:03Z</dcterms:created>
  <dcterms:modified xsi:type="dcterms:W3CDTF">2017-04-11T01:43:19Z</dcterms:modified>
</cp:coreProperties>
</file>